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eg"/>
  <Override PartName="/ppt/media/image21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6.jpg" ContentType="image/jpeg"/>
  <Override PartName="/ppt/notesSlides/notesSlide5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1.jpg" ContentType="image/jpeg"/>
  <Override PartName="/ppt/media/image32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40.jpg" ContentType="image/jpeg"/>
  <Override PartName="/ppt/media/image41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63" r:id="rId7"/>
    <p:sldId id="275" r:id="rId8"/>
    <p:sldId id="276" r:id="rId9"/>
    <p:sldId id="291" r:id="rId10"/>
    <p:sldId id="278" r:id="rId11"/>
    <p:sldId id="283" r:id="rId12"/>
    <p:sldId id="277" r:id="rId13"/>
    <p:sldId id="292" r:id="rId14"/>
    <p:sldId id="282" r:id="rId15"/>
    <p:sldId id="288" r:id="rId16"/>
    <p:sldId id="281" r:id="rId17"/>
    <p:sldId id="279" r:id="rId18"/>
    <p:sldId id="280" r:id="rId19"/>
    <p:sldId id="289" r:id="rId20"/>
    <p:sldId id="290" r:id="rId21"/>
    <p:sldId id="284" r:id="rId22"/>
    <p:sldId id="285" r:id="rId23"/>
    <p:sldId id="286" r:id="rId24"/>
    <p:sldId id="287" r:id="rId25"/>
    <p:sldId id="262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C04"/>
    <a:srgbClr val="FF6C2F"/>
    <a:srgbClr val="FFE800"/>
    <a:srgbClr val="7758B3"/>
    <a:srgbClr val="E44C9A"/>
    <a:srgbClr val="818387"/>
    <a:srgbClr val="00AFD0"/>
    <a:srgbClr val="7B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73450" autoAdjust="0"/>
  </p:normalViewPr>
  <p:slideViewPr>
    <p:cSldViewPr>
      <p:cViewPr varScale="1">
        <p:scale>
          <a:sx n="69" d="100"/>
          <a:sy n="69" d="100"/>
        </p:scale>
        <p:origin x="-2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3195-ACC0-4F50-B5E1-1C39F0A664D7}" type="datetimeFigureOut">
              <a:rPr lang="en-US" smtClean="0"/>
              <a:t>25.09.13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ED27-3582-43BC-B7ED-F1B46BE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DA31-8723-4E0A-B0D7-D6B135EFDA01}" type="datetimeFigureOut">
              <a:rPr lang="en-US" smtClean="0"/>
              <a:t>25.09.13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999E-8C31-4842-A506-A6AAF9D9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3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4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999E-8C31-4842-A506-A6AAF9D98A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3.png"/><Relationship Id="rId8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513910" y="509297"/>
            <a:ext cx="1920381" cy="78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0" y="4108500"/>
            <a:ext cx="9144000" cy="2505748"/>
          </a:xfrm>
          <a:prstGeom prst="rect">
            <a:avLst/>
          </a:prstGeom>
          <a:blipFill dpi="0" rotWithShape="1">
            <a:blip r:embed="rId4" cstate="print">
              <a:alphaModFix amt="16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2743200"/>
            <a:ext cx="6629400" cy="838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5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5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Title 25pt Verdana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581400"/>
            <a:ext cx="65532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700" baseline="0">
                <a:solidFill>
                  <a:srgbClr val="7BD7E6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Sub Header 17pt in AVG Cool Grey</a:t>
            </a:r>
          </a:p>
        </p:txBody>
      </p:sp>
    </p:spTree>
    <p:extLst>
      <p:ext uri="{BB962C8B-B14F-4D97-AF65-F5344CB8AC3E}">
        <p14:creationId xmlns:p14="http://schemas.microsoft.com/office/powerpoint/2010/main" val="180379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Grap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3D Column Chart Example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Copy and paste your chart data into chart sample below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2133600"/>
            <a:ext cx="3200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Sub Header 16pt font size 20pt Leading in Verdana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0" y="2743200"/>
            <a:ext cx="3200400" cy="345714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00AFD0"/>
              </a:buClr>
              <a:buFont typeface="Arial" pitchFamily="34" charset="0"/>
              <a:buChar char="•"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Second Level Bullets 14pt size 18pt leading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Second Level Bullets 14pt size 18pt leading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Second Level Bullets 14pt size 18pt leading</a:t>
            </a:r>
          </a:p>
        </p:txBody>
      </p:sp>
    </p:spTree>
    <p:extLst>
      <p:ext uri="{BB962C8B-B14F-4D97-AF65-F5344CB8AC3E}">
        <p14:creationId xmlns:p14="http://schemas.microsoft.com/office/powerpoint/2010/main" val="15251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DDC04"/>
              </a:solidFill>
            </a:endParaRPr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Table Example 1 Example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Table with highlighted values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95800"/>
            <a:ext cx="4038600" cy="609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Sub Header 16pt Verdana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974" y="5154614"/>
            <a:ext cx="4037825" cy="112193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4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Second Level Bullet 14pt</a:t>
            </a:r>
          </a:p>
          <a:p>
            <a:pPr lvl="0"/>
            <a:r>
              <a:rPr lang="en-US" dirty="0" smtClean="0"/>
              <a:t>Second Level Bullet 14pt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5154613"/>
            <a:ext cx="4114026" cy="112193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4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Second Level Bullets 14pt</a:t>
            </a:r>
          </a:p>
          <a:p>
            <a:pPr lvl="0"/>
            <a:r>
              <a:rPr lang="en-US" dirty="0" smtClean="0"/>
              <a:t>Second Level Bullets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9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ingl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6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Alternative Header 24pt Verdana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Optional Descriptive Sub Title 18pt in AVG Cool Grey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209800"/>
            <a:ext cx="7793037" cy="3810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AFD0"/>
              </a:buClr>
              <a:buFont typeface="Arial" pitchFamily="34" charset="0"/>
              <a:buNone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Body text here 16pt AVG Cool Grey Verdana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AVG Vivid RGB Color Palette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Out palette is bright, playful, and full of optimism</a:t>
            </a:r>
            <a:endParaRPr lang="en-US" dirty="0"/>
          </a:p>
        </p:txBody>
      </p:sp>
      <p:sp>
        <p:nvSpPr>
          <p:cNvPr id="15" name="object 2"/>
          <p:cNvSpPr/>
          <p:nvPr userDrawn="1"/>
        </p:nvSpPr>
        <p:spPr>
          <a:xfrm>
            <a:off x="1078991" y="3786733"/>
            <a:ext cx="1344168" cy="1152144"/>
          </a:xfrm>
          <a:custGeom>
            <a:avLst/>
            <a:gdLst/>
            <a:ahLst/>
            <a:cxnLst/>
            <a:rect l="l" t="t" r="r" b="b"/>
            <a:pathLst>
              <a:path w="1344168" h="1152144">
                <a:moveTo>
                  <a:pt x="0" y="1152144"/>
                </a:moveTo>
                <a:lnTo>
                  <a:pt x="1344168" y="1152144"/>
                </a:lnTo>
                <a:lnTo>
                  <a:pt x="1344168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E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"/>
          <p:cNvSpPr txBox="1"/>
          <p:nvPr userDrawn="1"/>
        </p:nvSpPr>
        <p:spPr>
          <a:xfrm>
            <a:off x="1157875" y="3879329"/>
            <a:ext cx="90043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Yellow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4"/>
          <p:cNvSpPr txBox="1"/>
          <p:nvPr userDrawn="1"/>
        </p:nvSpPr>
        <p:spPr>
          <a:xfrm>
            <a:off x="1157875" y="4412729"/>
            <a:ext cx="77597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5"/>
          <p:cNvSpPr/>
          <p:nvPr userDrawn="1"/>
        </p:nvSpPr>
        <p:spPr>
          <a:xfrm>
            <a:off x="2679192" y="3786720"/>
            <a:ext cx="1344168" cy="1152144"/>
          </a:xfrm>
          <a:custGeom>
            <a:avLst/>
            <a:gdLst/>
            <a:ahLst/>
            <a:cxnLst/>
            <a:rect l="l" t="t" r="r" b="b"/>
            <a:pathLst>
              <a:path w="1344168" h="1152144">
                <a:moveTo>
                  <a:pt x="0" y="1152143"/>
                </a:moveTo>
                <a:lnTo>
                  <a:pt x="1344168" y="1152143"/>
                </a:lnTo>
                <a:lnTo>
                  <a:pt x="1344168" y="0"/>
                </a:lnTo>
                <a:lnTo>
                  <a:pt x="0" y="0"/>
                </a:lnTo>
                <a:lnTo>
                  <a:pt x="0" y="1152143"/>
                </a:lnTo>
                <a:close/>
              </a:path>
            </a:pathLst>
          </a:custGeom>
          <a:solidFill>
            <a:srgbClr val="FF6C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6"/>
          <p:cNvSpPr txBox="1"/>
          <p:nvPr userDrawn="1"/>
        </p:nvSpPr>
        <p:spPr>
          <a:xfrm>
            <a:off x="2723642" y="3877344"/>
            <a:ext cx="94361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Orange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7"/>
          <p:cNvSpPr txBox="1"/>
          <p:nvPr userDrawn="1"/>
        </p:nvSpPr>
        <p:spPr>
          <a:xfrm>
            <a:off x="2723642" y="4410744"/>
            <a:ext cx="85788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8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47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8"/>
          <p:cNvSpPr/>
          <p:nvPr userDrawn="1"/>
        </p:nvSpPr>
        <p:spPr>
          <a:xfrm>
            <a:off x="4265676" y="3786720"/>
            <a:ext cx="1344168" cy="1152436"/>
          </a:xfrm>
          <a:custGeom>
            <a:avLst/>
            <a:gdLst/>
            <a:ahLst/>
            <a:cxnLst/>
            <a:rect l="l" t="t" r="r" b="b"/>
            <a:pathLst>
              <a:path w="1344168" h="1152436">
                <a:moveTo>
                  <a:pt x="0" y="1152436"/>
                </a:moveTo>
                <a:lnTo>
                  <a:pt x="1344168" y="1152436"/>
                </a:lnTo>
                <a:lnTo>
                  <a:pt x="1344168" y="0"/>
                </a:lnTo>
                <a:lnTo>
                  <a:pt x="0" y="0"/>
                </a:lnTo>
                <a:lnTo>
                  <a:pt x="0" y="1152436"/>
                </a:lnTo>
                <a:close/>
              </a:path>
            </a:pathLst>
          </a:custGeom>
          <a:solidFill>
            <a:srgbClr val="BCDB0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9"/>
          <p:cNvSpPr txBox="1"/>
          <p:nvPr userDrawn="1"/>
        </p:nvSpPr>
        <p:spPr>
          <a:xfrm>
            <a:off x="4337881" y="3877294"/>
            <a:ext cx="84963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Green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10"/>
          <p:cNvSpPr txBox="1"/>
          <p:nvPr userDrawn="1"/>
        </p:nvSpPr>
        <p:spPr>
          <a:xfrm>
            <a:off x="4337881" y="4410694"/>
            <a:ext cx="77597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0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11"/>
          <p:cNvSpPr/>
          <p:nvPr userDrawn="1"/>
        </p:nvSpPr>
        <p:spPr>
          <a:xfrm>
            <a:off x="1085138" y="2415133"/>
            <a:ext cx="1339215" cy="1153731"/>
          </a:xfrm>
          <a:custGeom>
            <a:avLst/>
            <a:gdLst/>
            <a:ahLst/>
            <a:cxnLst/>
            <a:rect l="l" t="t" r="r" b="b"/>
            <a:pathLst>
              <a:path w="1339214" h="1153731">
                <a:moveTo>
                  <a:pt x="0" y="1153731"/>
                </a:moveTo>
                <a:lnTo>
                  <a:pt x="1339215" y="1153731"/>
                </a:lnTo>
                <a:lnTo>
                  <a:pt x="1339215" y="0"/>
                </a:lnTo>
                <a:lnTo>
                  <a:pt x="0" y="0"/>
                </a:lnTo>
                <a:lnTo>
                  <a:pt x="0" y="1153731"/>
                </a:lnTo>
                <a:close/>
              </a:path>
            </a:pathLst>
          </a:custGeom>
          <a:solidFill>
            <a:srgbClr val="00A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2"/>
          <p:cNvSpPr txBox="1"/>
          <p:nvPr userDrawn="1"/>
        </p:nvSpPr>
        <p:spPr>
          <a:xfrm>
            <a:off x="1161592" y="2505720"/>
            <a:ext cx="73914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Blue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6" name="object 13"/>
          <p:cNvSpPr txBox="1"/>
          <p:nvPr userDrawn="1"/>
        </p:nvSpPr>
        <p:spPr>
          <a:xfrm>
            <a:off x="1161592" y="3039120"/>
            <a:ext cx="77660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 smtClean="0">
                <a:solidFill>
                  <a:srgbClr val="FFFFFF"/>
                </a:solidFill>
                <a:latin typeface="Verdana"/>
                <a:cs typeface="Verdana"/>
              </a:rPr>
              <a:t>0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208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7" name="object 14"/>
          <p:cNvSpPr/>
          <p:nvPr userDrawn="1"/>
        </p:nvSpPr>
        <p:spPr>
          <a:xfrm>
            <a:off x="2678849" y="2415133"/>
            <a:ext cx="1339214" cy="1153731"/>
          </a:xfrm>
          <a:custGeom>
            <a:avLst/>
            <a:gdLst/>
            <a:ahLst/>
            <a:cxnLst/>
            <a:rect l="l" t="t" r="r" b="b"/>
            <a:pathLst>
              <a:path w="1339214" h="1153731">
                <a:moveTo>
                  <a:pt x="0" y="1153731"/>
                </a:moveTo>
                <a:lnTo>
                  <a:pt x="1339214" y="1153731"/>
                </a:lnTo>
                <a:lnTo>
                  <a:pt x="1339214" y="0"/>
                </a:lnTo>
                <a:lnTo>
                  <a:pt x="0" y="0"/>
                </a:lnTo>
                <a:lnTo>
                  <a:pt x="0" y="1153731"/>
                </a:lnTo>
                <a:close/>
              </a:path>
            </a:pathLst>
          </a:custGeom>
          <a:solidFill>
            <a:srgbClr val="E34B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 txBox="1"/>
          <p:nvPr userDrawn="1"/>
        </p:nvSpPr>
        <p:spPr>
          <a:xfrm>
            <a:off x="2743869" y="2507729"/>
            <a:ext cx="103568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Magenta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16"/>
          <p:cNvSpPr txBox="1"/>
          <p:nvPr userDrawn="1"/>
        </p:nvSpPr>
        <p:spPr>
          <a:xfrm>
            <a:off x="2743869" y="3041129"/>
            <a:ext cx="85788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8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6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154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17"/>
          <p:cNvSpPr/>
          <p:nvPr userDrawn="1"/>
        </p:nvSpPr>
        <p:spPr>
          <a:xfrm>
            <a:off x="4272546" y="2415133"/>
            <a:ext cx="1339214" cy="1153731"/>
          </a:xfrm>
          <a:custGeom>
            <a:avLst/>
            <a:gdLst/>
            <a:ahLst/>
            <a:cxnLst/>
            <a:rect l="l" t="t" r="r" b="b"/>
            <a:pathLst>
              <a:path w="1339214" h="1153731">
                <a:moveTo>
                  <a:pt x="0" y="1153731"/>
                </a:moveTo>
                <a:lnTo>
                  <a:pt x="1339214" y="1153731"/>
                </a:lnTo>
                <a:lnTo>
                  <a:pt x="1339214" y="0"/>
                </a:lnTo>
                <a:lnTo>
                  <a:pt x="0" y="0"/>
                </a:lnTo>
                <a:lnTo>
                  <a:pt x="0" y="1153731"/>
                </a:lnTo>
                <a:close/>
              </a:path>
            </a:pathLst>
          </a:custGeom>
          <a:solidFill>
            <a:srgbClr val="7757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8"/>
          <p:cNvSpPr txBox="1"/>
          <p:nvPr userDrawn="1"/>
        </p:nvSpPr>
        <p:spPr>
          <a:xfrm>
            <a:off x="4337574" y="2507753"/>
            <a:ext cx="88773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Vivid Purple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19"/>
          <p:cNvSpPr txBox="1"/>
          <p:nvPr userDrawn="1"/>
        </p:nvSpPr>
        <p:spPr>
          <a:xfrm>
            <a:off x="4337574" y="3041153"/>
            <a:ext cx="85788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8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179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20"/>
          <p:cNvSpPr/>
          <p:nvPr userDrawn="1"/>
        </p:nvSpPr>
        <p:spPr>
          <a:xfrm>
            <a:off x="5866257" y="2415133"/>
            <a:ext cx="1339214" cy="1153731"/>
          </a:xfrm>
          <a:custGeom>
            <a:avLst/>
            <a:gdLst/>
            <a:ahLst/>
            <a:cxnLst/>
            <a:rect l="l" t="t" r="r" b="b"/>
            <a:pathLst>
              <a:path w="1339215" h="1153731">
                <a:moveTo>
                  <a:pt x="0" y="1153731"/>
                </a:moveTo>
                <a:lnTo>
                  <a:pt x="1339214" y="1153731"/>
                </a:lnTo>
                <a:lnTo>
                  <a:pt x="1339214" y="0"/>
                </a:lnTo>
                <a:lnTo>
                  <a:pt x="0" y="0"/>
                </a:lnTo>
                <a:lnTo>
                  <a:pt x="0" y="1153731"/>
                </a:lnTo>
                <a:close/>
              </a:path>
            </a:pathLst>
          </a:custGeom>
          <a:solidFill>
            <a:srgbClr val="8183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21"/>
          <p:cNvSpPr/>
          <p:nvPr userDrawn="1"/>
        </p:nvSpPr>
        <p:spPr>
          <a:xfrm>
            <a:off x="5943980" y="2537637"/>
            <a:ext cx="1088136" cy="974775"/>
          </a:xfrm>
          <a:custGeom>
            <a:avLst/>
            <a:gdLst/>
            <a:ahLst/>
            <a:cxnLst/>
            <a:rect l="l" t="t" r="r" b="b"/>
            <a:pathLst>
              <a:path w="1088136" h="974775">
                <a:moveTo>
                  <a:pt x="0" y="974775"/>
                </a:moveTo>
                <a:lnTo>
                  <a:pt x="1088136" y="974775"/>
                </a:lnTo>
                <a:lnTo>
                  <a:pt x="1088136" y="0"/>
                </a:lnTo>
                <a:lnTo>
                  <a:pt x="0" y="0"/>
                </a:lnTo>
                <a:lnTo>
                  <a:pt x="0" y="974775"/>
                </a:lnTo>
                <a:close/>
              </a:path>
            </a:pathLst>
          </a:custGeom>
          <a:solidFill>
            <a:srgbClr val="8183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22"/>
          <p:cNvSpPr txBox="1"/>
          <p:nvPr userDrawn="1"/>
        </p:nvSpPr>
        <p:spPr>
          <a:xfrm>
            <a:off x="5931280" y="2507753"/>
            <a:ext cx="71183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AVG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 smtClean="0">
                <a:solidFill>
                  <a:srgbClr val="FFFFFF"/>
                </a:solidFill>
                <a:latin typeface="Verdana"/>
                <a:cs typeface="Verdana"/>
              </a:rPr>
              <a:t>Cool Grey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23"/>
          <p:cNvSpPr txBox="1"/>
          <p:nvPr userDrawn="1"/>
        </p:nvSpPr>
        <p:spPr>
          <a:xfrm>
            <a:off x="5931280" y="3041153"/>
            <a:ext cx="93980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FFFFFF"/>
                </a:solidFill>
                <a:latin typeface="Verdana"/>
                <a:cs typeface="Verdana"/>
              </a:rPr>
              <a:t>RGB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r>
              <a:rPr sz="1000" spc="0" dirty="0" smtClean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10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" dirty="0" smtClean="0">
                <a:solidFill>
                  <a:srgbClr val="FFFFFF"/>
                </a:solidFill>
                <a:latin typeface="Verdana"/>
                <a:cs typeface="Verdana"/>
              </a:rPr>
              <a:t>135</a:t>
            </a:r>
            <a:endParaRPr sz="10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25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458606" y="458279"/>
            <a:ext cx="1199301" cy="4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"/>
          <p:cNvSpPr/>
          <p:nvPr userDrawn="1"/>
        </p:nvSpPr>
        <p:spPr>
          <a:xfrm>
            <a:off x="0" y="3750152"/>
            <a:ext cx="9144000" cy="2505760"/>
          </a:xfrm>
          <a:prstGeom prst="rect">
            <a:avLst/>
          </a:prstGeom>
          <a:blipFill dpi="0" rotWithShape="1">
            <a:blip r:embed="rId4" cstate="print">
              <a:alphaModFix amt="16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4876800"/>
            <a:ext cx="6629400" cy="838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5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5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Thank you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715000"/>
            <a:ext cx="65532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700" baseline="0">
                <a:solidFill>
                  <a:srgbClr val="7BD7E6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9305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458606" y="458279"/>
            <a:ext cx="1199301" cy="4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2281568" y="4438155"/>
            <a:ext cx="2221992" cy="165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4608136" y="4438155"/>
            <a:ext cx="2221992" cy="1659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1392" y="4435952"/>
            <a:ext cx="2174207" cy="1664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2080831"/>
            <a:ext cx="9144000" cy="2505744"/>
          </a:xfrm>
          <a:prstGeom prst="rect">
            <a:avLst/>
          </a:prstGeom>
          <a:blipFill dpi="0" rotWithShape="1">
            <a:blip r:embed="rId7" cstate="print">
              <a:alphaModFix amt="16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6940296" y="4438321"/>
            <a:ext cx="2203703" cy="16594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2971800"/>
            <a:ext cx="6629400" cy="838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5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5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Alternative Thank you.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810000"/>
            <a:ext cx="65532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7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420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513910" y="509297"/>
            <a:ext cx="1920381" cy="78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"/>
          <p:cNvSpPr/>
          <p:nvPr userDrawn="1"/>
        </p:nvSpPr>
        <p:spPr>
          <a:xfrm>
            <a:off x="0" y="4108500"/>
            <a:ext cx="9144000" cy="2505748"/>
          </a:xfrm>
          <a:prstGeom prst="rect">
            <a:avLst/>
          </a:prstGeom>
          <a:blipFill dpi="0" rotWithShape="1">
            <a:blip r:embed="rId4" cstate="print">
              <a:alphaModFix amt="36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24200" y="305247"/>
            <a:ext cx="5257800" cy="9858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Alternative Cover Page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124200" y="1290638"/>
            <a:ext cx="5257800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>
                <a:solidFill>
                  <a:srgbClr val="818387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Do not obscure key parts of the photograph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513910" y="509297"/>
            <a:ext cx="1920381" cy="78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0" y="4108500"/>
            <a:ext cx="9144000" cy="2505748"/>
          </a:xfrm>
          <a:prstGeom prst="rect">
            <a:avLst/>
          </a:prstGeom>
          <a:blipFill dpi="0" rotWithShape="1">
            <a:blip r:embed="rId4" cstate="print">
              <a:alphaModFix amt="28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753047"/>
            <a:ext cx="5257800" cy="9858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rgbClr val="818387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Alternative Cover Page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738438"/>
            <a:ext cx="5257800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 i="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Do not obscure key parts of the photograph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513910" y="509297"/>
            <a:ext cx="1920381" cy="78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"/>
          <p:cNvSpPr/>
          <p:nvPr userDrawn="1"/>
        </p:nvSpPr>
        <p:spPr>
          <a:xfrm>
            <a:off x="0" y="4229100"/>
            <a:ext cx="9144000" cy="2505760"/>
          </a:xfrm>
          <a:prstGeom prst="rect">
            <a:avLst/>
          </a:prstGeom>
          <a:blipFill dpi="0" rotWithShape="1">
            <a:blip r:embed="rId4" cstate="print">
              <a:alphaModFix amt="18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1676847"/>
            <a:ext cx="5257800" cy="9858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rgbClr val="FF6C2F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Alternative Cover Page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" y="2662238"/>
            <a:ext cx="5257800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Do not obscure key parts of the photograph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513910" y="509297"/>
            <a:ext cx="1920381" cy="78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"/>
          <p:cNvSpPr/>
          <p:nvPr userDrawn="1"/>
        </p:nvSpPr>
        <p:spPr>
          <a:xfrm>
            <a:off x="0" y="4276547"/>
            <a:ext cx="9144000" cy="2505760"/>
          </a:xfrm>
          <a:prstGeom prst="rect">
            <a:avLst/>
          </a:prstGeom>
          <a:blipFill dpi="0" rotWithShape="1">
            <a:blip r:embed="rId4" cstate="print">
              <a:alphaModFix amt="32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2057847"/>
            <a:ext cx="5257800" cy="9858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Alternative Cover Page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0" y="3043238"/>
            <a:ext cx="5257800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Do not obscure key parts of the photograph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0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6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458606" y="458279"/>
            <a:ext cx="1199301" cy="4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0" y="4108500"/>
            <a:ext cx="9144000" cy="2505748"/>
          </a:xfrm>
          <a:prstGeom prst="rect">
            <a:avLst/>
          </a:prstGeom>
          <a:blipFill dpi="0" rotWithShape="1">
            <a:blip r:embed="rId4" cstate="print">
              <a:alphaModFix amt="16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2743200"/>
            <a:ext cx="6629400" cy="838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5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5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5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581400"/>
            <a:ext cx="65532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700" baseline="0">
                <a:solidFill>
                  <a:srgbClr val="818387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Sub Header 17pt in AVG Cool Grey</a:t>
            </a:r>
          </a:p>
        </p:txBody>
      </p:sp>
    </p:spTree>
    <p:extLst>
      <p:ext uri="{BB962C8B-B14F-4D97-AF65-F5344CB8AC3E}">
        <p14:creationId xmlns:p14="http://schemas.microsoft.com/office/powerpoint/2010/main" val="86397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The Agenda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Optional Descriptive Sub Title 18pt in AVG Cool Grey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2989" y="2209800"/>
            <a:ext cx="7793812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Sub Header 16pt Verdana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868613"/>
            <a:ext cx="7793037" cy="27701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First Level Bullets 16pt AVG Cool Grey Verdana Regular</a:t>
            </a:r>
          </a:p>
          <a:p>
            <a:pPr lvl="1"/>
            <a:r>
              <a:rPr lang="en-US" dirty="0" smtClean="0"/>
              <a:t>Second Level Bullets 14pt AVG Cool Grey Verdana Regular</a:t>
            </a:r>
          </a:p>
          <a:p>
            <a:pPr lvl="2"/>
            <a:r>
              <a:rPr lang="en-US" dirty="0" smtClean="0"/>
              <a:t>Third Level Bullets 12pt AVG Cool Grey Verdana Regular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General text highlights are Verdana Bold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0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226424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Title 24pt Verdana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47800"/>
            <a:ext cx="82264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Optional Descriptive Sub Title 18pt in AVG Cool Grey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2989" y="2209800"/>
            <a:ext cx="7793812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Sub Header 16pt Verdana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3763" y="2868613"/>
            <a:ext cx="7793037" cy="27701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First Level Bullets 16pt AVG Cool Grey Verdana Regular</a:t>
            </a:r>
          </a:p>
          <a:p>
            <a:pPr lvl="1"/>
            <a:r>
              <a:rPr lang="en-US" dirty="0" smtClean="0"/>
              <a:t>Second Level Bullets 14pt AVG Cool Grey Verdana Regular</a:t>
            </a:r>
          </a:p>
          <a:p>
            <a:pPr lvl="2"/>
            <a:r>
              <a:rPr lang="en-US" dirty="0" smtClean="0"/>
              <a:t>Third Level Bullets 12pt AVG Cool Grey Verdana Regular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General text highlights are Verdana Bold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4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0" y="-76200"/>
            <a:ext cx="9144000" cy="5888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7284110" y="6276543"/>
            <a:ext cx="1664055" cy="45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74245" y="178869"/>
            <a:ext cx="718743" cy="292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189490" y="6565286"/>
            <a:ext cx="271152" cy="164342"/>
          </a:xfrm>
          <a:prstGeom prst="rect">
            <a:avLst/>
          </a:prstGeom>
        </p:spPr>
        <p:txBody>
          <a:bodyPr lIns="0" tIns="0" rIns="0" bIns="0"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‹#›</a:t>
            </a:fld>
            <a:endParaRPr sz="900" dirty="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0642" y="6451648"/>
            <a:ext cx="0" cy="406349"/>
          </a:xfrm>
          <a:custGeom>
            <a:avLst/>
            <a:gdLst/>
            <a:ahLst/>
            <a:cxnLst/>
            <a:rect l="l" t="t" r="r" b="b"/>
            <a:pathLst>
              <a:path h="406349">
                <a:moveTo>
                  <a:pt x="0" y="0"/>
                </a:moveTo>
                <a:lnTo>
                  <a:pt x="0" y="406349"/>
                </a:lnTo>
              </a:path>
            </a:pathLst>
          </a:custGeom>
          <a:ln w="6350">
            <a:solidFill>
              <a:srgbClr val="8183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 userDrawn="1"/>
        </p:nvSpPr>
        <p:spPr>
          <a:xfrm>
            <a:off x="562940" y="6565286"/>
            <a:ext cx="988694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900" spc="0" dirty="0" smtClean="0">
                <a:solidFill>
                  <a:srgbClr val="231F20"/>
                </a:solidFill>
                <a:latin typeface="Verdana"/>
                <a:cs typeface="Verdana"/>
              </a:rPr>
              <a:t>VG Confidential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6" y="685800"/>
            <a:ext cx="8302624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AFD0"/>
                </a:solidFill>
                <a:latin typeface="Verdana" pitchFamily="34" charset="0"/>
              </a:defRPr>
            </a:lvl1pPr>
            <a:lvl2pPr>
              <a:defRPr sz="2500" b="1">
                <a:solidFill>
                  <a:srgbClr val="00AFD0"/>
                </a:solidFill>
                <a:latin typeface="Verdana" pitchFamily="34" charset="0"/>
              </a:defRPr>
            </a:lvl2pPr>
            <a:lvl3pPr>
              <a:defRPr sz="2500" b="1">
                <a:solidFill>
                  <a:srgbClr val="00AFD0"/>
                </a:solidFill>
                <a:latin typeface="Verdana" pitchFamily="34" charset="0"/>
              </a:defRPr>
            </a:lvl3pPr>
            <a:lvl4pPr>
              <a:defRPr sz="2500" b="1">
                <a:solidFill>
                  <a:srgbClr val="00AFD0"/>
                </a:solidFill>
                <a:latin typeface="Verdana" pitchFamily="34" charset="0"/>
              </a:defRPr>
            </a:lvl4pPr>
            <a:lvl5pPr>
              <a:defRPr sz="2500" b="1">
                <a:solidFill>
                  <a:srgbClr val="00AFD0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When titles require to be double decked, </a:t>
            </a:r>
            <a:br>
              <a:rPr lang="en-US" dirty="0" smtClean="0"/>
            </a:br>
            <a:r>
              <a:rPr lang="en-US" dirty="0" smtClean="0"/>
              <a:t>try to avoid the top line from overhanging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2989" y="2209800"/>
            <a:ext cx="367901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How a two column slide should be laid out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2987" y="2819400"/>
            <a:ext cx="3679013" cy="345714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2" y="2209800"/>
            <a:ext cx="367901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818387"/>
                </a:solidFill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Sub Head 16pt font size 20pt Leading in Verdana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819400"/>
            <a:ext cx="3679013" cy="345714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AFD0"/>
              </a:buClr>
              <a:buFont typeface="Arial" pitchFamily="34" charset="0"/>
              <a:buChar char="•"/>
              <a:defRPr sz="1600" b="0" baseline="0">
                <a:solidFill>
                  <a:srgbClr val="818387"/>
                </a:solidFill>
                <a:latin typeface="Verdana" pitchFamily="34" charset="0"/>
              </a:defRPr>
            </a:lvl1pPr>
            <a:lvl2pPr marL="742950" indent="-285750">
              <a:buClr>
                <a:srgbClr val="00AFD0"/>
              </a:buClr>
              <a:buFont typeface="Arial" pitchFamily="34" charset="0"/>
              <a:buChar char="•"/>
              <a:defRPr sz="1400" baseline="0">
                <a:solidFill>
                  <a:srgbClr val="818387"/>
                </a:solidFill>
                <a:latin typeface="Verdana" pitchFamily="34" charset="0"/>
              </a:defRPr>
            </a:lvl2pPr>
            <a:lvl3pPr>
              <a:buClr>
                <a:srgbClr val="00AFD0"/>
              </a:buClr>
              <a:defRPr sz="1200" baseline="0">
                <a:solidFill>
                  <a:srgbClr val="818387"/>
                </a:solidFill>
                <a:latin typeface="Verdana" pitchFamily="34" charset="0"/>
              </a:defRPr>
            </a:lvl3pPr>
            <a:lvl4pPr marL="1371600" indent="0">
              <a:buClr>
                <a:srgbClr val="00AFD0"/>
              </a:buClr>
              <a:buFont typeface="Arial" pitchFamily="34" charset="0"/>
              <a:buNone/>
              <a:defRPr sz="1000">
                <a:solidFill>
                  <a:srgbClr val="818387"/>
                </a:solidFill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an example of a Second Level Bullet 14pt size on 18pt leading in AVG Cool Grey Verdana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8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12+ Months of Agile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Story about the transformation from June 2012 till today</a:t>
            </a:r>
            <a:endParaRPr lang="en-US" dirty="0"/>
          </a:p>
        </p:txBody>
      </p:sp>
      <p:sp>
        <p:nvSpPr>
          <p:cNvPr id="7" name="object 6"/>
          <p:cNvSpPr txBox="1"/>
          <p:nvPr/>
        </p:nvSpPr>
        <p:spPr>
          <a:xfrm>
            <a:off x="2047801" y="5914064"/>
            <a:ext cx="519557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i-FI" sz="1600" spc="-40" dirty="0" smtClean="0">
                <a:solidFill>
                  <a:srgbClr val="FFFFFF"/>
                </a:solidFill>
                <a:latin typeface="Verdana"/>
                <a:cs typeface="Verdana"/>
              </a:rPr>
              <a:t>Kari </a:t>
            </a:r>
            <a:r>
              <a:rPr lang="fi-FI" sz="1600" spc="0" dirty="0" smtClean="0">
                <a:solidFill>
                  <a:srgbClr val="FFFFFF"/>
                </a:solidFill>
                <a:latin typeface="Verdana"/>
                <a:cs typeface="Verdana"/>
              </a:rPr>
              <a:t>Penttilä</a:t>
            </a:r>
            <a:r>
              <a:rPr sz="1600" spc="0" dirty="0" smtClean="0">
                <a:solidFill>
                  <a:srgbClr val="7FD7E7"/>
                </a:solidFill>
                <a:latin typeface="Verdana"/>
                <a:cs typeface="Verdana"/>
              </a:rPr>
              <a:t>| </a:t>
            </a:r>
            <a:r>
              <a:rPr lang="fi-FI" sz="1600" dirty="0" smtClean="0">
                <a:solidFill>
                  <a:srgbClr val="FFFFFF"/>
                </a:solidFill>
                <a:latin typeface="Verdana"/>
                <a:cs typeface="Verdana"/>
              </a:rPr>
              <a:t>VP Engineering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solidFill>
                  <a:srgbClr val="7FD7E7"/>
                </a:solidFill>
                <a:latin typeface="Verdana"/>
                <a:cs typeface="Verdana"/>
              </a:rPr>
              <a:t>| </a:t>
            </a:r>
            <a:r>
              <a:rPr lang="fi-FI" sz="1600" dirty="0" smtClean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sz="1350" spc="15" baseline="33950" dirty="0" smtClean="0">
                <a:solidFill>
                  <a:srgbClr val="FFFFFF"/>
                </a:solidFill>
                <a:latin typeface="Verdana"/>
                <a:cs typeface="Verdana"/>
              </a:rPr>
              <a:t>th </a:t>
            </a:r>
            <a:r>
              <a:rPr sz="1350" spc="-104" baseline="339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spc="0" dirty="0" err="1" smtClean="0">
                <a:solidFill>
                  <a:srgbClr val="FFFFFF"/>
                </a:solidFill>
                <a:latin typeface="Verdana"/>
                <a:cs typeface="Verdana"/>
              </a:rPr>
              <a:t>Sept</a:t>
            </a:r>
            <a:r>
              <a:rPr lang="fi-FI" sz="1600" spc="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2013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5" name="Picture 4" descr="j0179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28" y="254711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02893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153400" cy="5435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3200400"/>
            <a:ext cx="6629400" cy="1447800"/>
          </a:xfrm>
        </p:spPr>
        <p:txBody>
          <a:bodyPr/>
          <a:lstStyle/>
          <a:p>
            <a:r>
              <a:rPr lang="en-US" sz="4800" dirty="0" smtClean="0"/>
              <a:t>INTEGRATION OF QA,</a:t>
            </a:r>
          </a:p>
          <a:p>
            <a:r>
              <a:rPr lang="en-US" sz="4800" dirty="0" smtClean="0"/>
              <a:t>ROLE OF TEST ENGINEER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87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0216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365882" cy="48860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209800"/>
            <a:ext cx="6629400" cy="1447800"/>
          </a:xfrm>
        </p:spPr>
        <p:txBody>
          <a:bodyPr/>
          <a:lstStyle/>
          <a:p>
            <a:r>
              <a:rPr lang="en-US" sz="4800" dirty="0" smtClean="0"/>
              <a:t>FEEDBACK AND DEMOS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93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0064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3522884" cy="47217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743200"/>
            <a:ext cx="6629400" cy="1447800"/>
          </a:xfrm>
        </p:spPr>
        <p:txBody>
          <a:bodyPr/>
          <a:lstStyle/>
          <a:p>
            <a:r>
              <a:rPr lang="en-US" sz="4800" dirty="0" smtClean="0"/>
              <a:t>UNDERSTANDING</a:t>
            </a:r>
          </a:p>
          <a:p>
            <a:r>
              <a:rPr lang="en-US" sz="4800" dirty="0" smtClean="0"/>
              <a:t>WASTE IN ENGINEERING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727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1905000"/>
            <a:ext cx="6629400" cy="1447800"/>
          </a:xfrm>
        </p:spPr>
        <p:txBody>
          <a:bodyPr/>
          <a:lstStyle/>
          <a:p>
            <a:r>
              <a:rPr lang="en-US" sz="4800" dirty="0" smtClean="0"/>
              <a:t>TOOLS / SYSTEMS</a:t>
            </a:r>
            <a:endParaRPr lang="en-US" sz="4800" dirty="0"/>
          </a:p>
        </p:txBody>
      </p:sp>
      <p:pic>
        <p:nvPicPr>
          <p:cNvPr id="3" name="Picture 2" descr="BU00529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68" y="92654"/>
            <a:ext cx="3121256" cy="2511636"/>
          </a:xfrm>
          <a:prstGeom prst="rect">
            <a:avLst/>
          </a:prstGeom>
        </p:spPr>
      </p:pic>
      <p:pic>
        <p:nvPicPr>
          <p:cNvPr id="4" name="Picture 3" descr="BU00537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9" y="3398405"/>
            <a:ext cx="2862167" cy="34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209800"/>
            <a:ext cx="6629400" cy="1447800"/>
          </a:xfrm>
        </p:spPr>
        <p:txBody>
          <a:bodyPr/>
          <a:lstStyle/>
          <a:p>
            <a:r>
              <a:rPr lang="en-US" sz="4800" dirty="0" smtClean="0"/>
              <a:t>CONTINUOUS</a:t>
            </a:r>
          </a:p>
          <a:p>
            <a:r>
              <a:rPr lang="en-US" sz="4800" dirty="0" smtClean="0"/>
              <a:t>INTEGRATION</a:t>
            </a:r>
          </a:p>
        </p:txBody>
      </p:sp>
      <p:pic>
        <p:nvPicPr>
          <p:cNvPr id="3" name="Picture 2" descr="SP00289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5200"/>
            <a:ext cx="2258643" cy="3121256"/>
          </a:xfrm>
          <a:prstGeom prst="rect">
            <a:avLst/>
          </a:prstGeom>
        </p:spPr>
      </p:pic>
      <p:pic>
        <p:nvPicPr>
          <p:cNvPr id="4" name="Picture 3" descr="BU00945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18288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0028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"/>
            <a:ext cx="4800600" cy="65544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362200"/>
            <a:ext cx="6934200" cy="2133600"/>
          </a:xfrm>
        </p:spPr>
        <p:txBody>
          <a:bodyPr/>
          <a:lstStyle/>
          <a:p>
            <a:r>
              <a:rPr lang="en-US" sz="4800" dirty="0" smtClean="0"/>
              <a:t>CONTINUOUS</a:t>
            </a:r>
          </a:p>
          <a:p>
            <a:r>
              <a:rPr lang="en-US" sz="4800" dirty="0" smtClean="0"/>
              <a:t>IMPROVEMENT</a:t>
            </a:r>
          </a:p>
          <a:p>
            <a:r>
              <a:rPr lang="en-US" sz="4800" dirty="0" smtClean="0"/>
              <a:t>RETROSPECTIVES</a:t>
            </a:r>
          </a:p>
        </p:txBody>
      </p:sp>
    </p:spTree>
    <p:extLst>
      <p:ext uri="{BB962C8B-B14F-4D97-AF65-F5344CB8AC3E}">
        <p14:creationId xmlns:p14="http://schemas.microsoft.com/office/powerpoint/2010/main" val="179066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1295400"/>
            <a:ext cx="6934200" cy="2133600"/>
          </a:xfrm>
        </p:spPr>
        <p:txBody>
          <a:bodyPr/>
          <a:lstStyle/>
          <a:p>
            <a:r>
              <a:rPr lang="en-US" sz="4800" dirty="0" smtClean="0"/>
              <a:t>SIMPLIFIED PLANNING</a:t>
            </a:r>
          </a:p>
          <a:p>
            <a:endParaRPr lang="en-US" sz="4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467600" y="15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BASED PLANNING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HORIZON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505200"/>
            <a:ext cx="0" cy="259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6096000"/>
            <a:ext cx="510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733800"/>
            <a:ext cx="4800600" cy="1219200"/>
          </a:xfrm>
          <a:prstGeom prst="line">
            <a:avLst/>
          </a:prstGeom>
          <a:ln>
            <a:solidFill>
              <a:srgbClr val="FF6C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6172200"/>
            <a:ext cx="71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RELEASE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505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UTILIZATION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3733800"/>
            <a:ext cx="3886200" cy="9906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Did we succeed?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352800"/>
            <a:ext cx="7620000" cy="1447800"/>
          </a:xfrm>
        </p:spPr>
        <p:txBody>
          <a:bodyPr/>
          <a:lstStyle/>
          <a:p>
            <a:r>
              <a:rPr lang="en-US" sz="4800" dirty="0" smtClean="0"/>
              <a:t>YES!</a:t>
            </a:r>
          </a:p>
          <a:p>
            <a:r>
              <a:rPr lang="en-US" sz="4800" dirty="0" smtClean="0"/>
              <a:t>SEPT. 4, we released</a:t>
            </a:r>
          </a:p>
          <a:p>
            <a:r>
              <a:rPr lang="en-US" sz="4800" dirty="0" smtClean="0"/>
              <a:t>PC TuneUp 2014</a:t>
            </a:r>
          </a:p>
          <a:p>
            <a:r>
              <a:rPr lang="en-US" sz="4800" dirty="0" smtClean="0"/>
              <a:t>AVG Antivirus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248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 overtime was needed to deliver the products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6934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BUT WE ARE NOT PERFECT – JORNEY GOES ON…</a:t>
            </a:r>
            <a:endParaRPr lang="en-US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4" descr="LS0034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00"/>
            <a:ext cx="1524051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168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5791200" cy="60730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If you are going to do this in your company…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5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096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3400"/>
            <a:ext cx="3433702" cy="48136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 of agile transformation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149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696200" cy="5130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3352800"/>
            <a:ext cx="7620000" cy="1447800"/>
          </a:xfrm>
        </p:spPr>
        <p:txBody>
          <a:bodyPr/>
          <a:lstStyle/>
          <a:p>
            <a:r>
              <a:rPr lang="en-US" sz="4800" dirty="0" smtClean="0"/>
              <a:t>Agile transformation is work in progress.</a:t>
            </a:r>
          </a:p>
          <a:p>
            <a:r>
              <a:rPr lang="en-US" sz="4800" dirty="0" smtClean="0"/>
              <a:t>Not conformance of plan to become agile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715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DEFINE THE GOALS AND START THE JORNEY TOWARDS THEM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6477000"/>
            <a:ext cx="8839200" cy="19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fi-FI" sz="1200" spc="-30" dirty="0" smtClean="0">
                <a:solidFill>
                  <a:srgbClr val="FFFFFF"/>
                </a:solidFill>
                <a:latin typeface="Verdana"/>
                <a:cs typeface="Verdana"/>
              </a:rPr>
              <a:t>Kari Penttilä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 | </a:t>
            </a:r>
            <a:r>
              <a:rPr lang="fi-FI" sz="1200" dirty="0" smtClean="0">
                <a:solidFill>
                  <a:srgbClr val="FFFFFF"/>
                </a:solidFill>
                <a:latin typeface="Verdana"/>
                <a:cs typeface="Verdana"/>
              </a:rPr>
              <a:t>VP Engineering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 | </a:t>
            </a:r>
            <a:r>
              <a:rPr sz="1200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0" dirty="0" smtClean="0">
                <a:solidFill>
                  <a:srgbClr val="7FD7E7"/>
                </a:solidFill>
                <a:latin typeface="Verdana"/>
                <a:cs typeface="Verdana"/>
              </a:rPr>
              <a:t>T </a:t>
            </a:r>
            <a:r>
              <a:rPr lang="fi-FI" sz="1200" dirty="0" smtClean="0">
                <a:solidFill>
                  <a:srgbClr val="FFFFFF"/>
                </a:solidFill>
                <a:latin typeface="Verdana"/>
                <a:cs typeface="Verdana"/>
              </a:rPr>
              <a:t>724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200" spc="0" dirty="0" smtClean="0">
                <a:solidFill>
                  <a:srgbClr val="FFFFFF"/>
                </a:solidFill>
                <a:latin typeface="Verdana"/>
                <a:cs typeface="Verdana"/>
              </a:rPr>
              <a:t>027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200" spc="0" dirty="0" smtClean="0">
                <a:solidFill>
                  <a:srgbClr val="FFFFFF"/>
                </a:solidFill>
                <a:latin typeface="Verdana"/>
                <a:cs typeface="Verdana"/>
              </a:rPr>
              <a:t>462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0" dirty="0" smtClean="0">
                <a:solidFill>
                  <a:srgbClr val="7FCAEC"/>
                </a:solidFill>
                <a:latin typeface="Verdana"/>
                <a:cs typeface="Verdana"/>
              </a:rPr>
              <a:t>E </a:t>
            </a:r>
            <a:r>
              <a:rPr lang="fi-FI" sz="1200" dirty="0" err="1" smtClean="0">
                <a:solidFill>
                  <a:srgbClr val="FFFFFF"/>
                </a:solidFill>
                <a:latin typeface="Verdana"/>
                <a:cs typeface="Verdana"/>
              </a:rPr>
              <a:t>kari.penttila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@</a:t>
            </a:r>
            <a:r>
              <a:rPr sz="1200" spc="-1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vg.com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5" name="Picture 4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5943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Agile and lean SW engineering enthusiastic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 25 years of experience in ICT industry</a:t>
            </a:r>
            <a:r>
              <a:rPr lang="en-US" dirty="0"/>
              <a:t> </a:t>
            </a:r>
            <a:r>
              <a:rPr lang="en-US" dirty="0" smtClean="0"/>
              <a:t>of that 15 years in management.</a:t>
            </a:r>
          </a:p>
          <a:p>
            <a:endParaRPr lang="en-US" dirty="0"/>
          </a:p>
          <a:p>
            <a:r>
              <a:rPr lang="en-US" dirty="0" smtClean="0"/>
              <a:t>Strong start-up experience, but been working in corporations too.</a:t>
            </a:r>
          </a:p>
          <a:p>
            <a:endParaRPr lang="en-US" dirty="0"/>
          </a:p>
          <a:p>
            <a:r>
              <a:rPr lang="en-US" dirty="0" smtClean="0"/>
              <a:t>Have run 17 different R&amp;D organizations.</a:t>
            </a:r>
          </a:p>
          <a:p>
            <a:endParaRPr lang="en-US" dirty="0"/>
          </a:p>
          <a:p>
            <a:r>
              <a:rPr lang="en-US" dirty="0" smtClean="0"/>
              <a:t>Done couple of agile transformations before.</a:t>
            </a:r>
          </a:p>
          <a:p>
            <a:endParaRPr lang="en-US" dirty="0"/>
          </a:p>
          <a:p>
            <a:r>
              <a:rPr lang="en-US" dirty="0" smtClean="0"/>
              <a:t>Now based in Brno working for AVG Technologies since 2.1.2013.</a:t>
            </a:r>
          </a:p>
          <a:p>
            <a:endParaRPr lang="en-US" dirty="0"/>
          </a:p>
          <a:p>
            <a:r>
              <a:rPr lang="en-US" dirty="0" err="1"/>
              <a:t>k</a:t>
            </a:r>
            <a:r>
              <a:rPr lang="en-US" dirty="0" err="1" smtClean="0"/>
              <a:t>ari.penttila@avg.com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22</a:t>
            </a:fld>
            <a:endParaRPr lang="en-GB"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685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 set forth by engineering director Martin </a:t>
            </a:r>
            <a:r>
              <a:rPr lang="en-US" dirty="0" err="1" smtClean="0"/>
              <a:t>Jansa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2133600"/>
            <a:ext cx="7793037" cy="3810000"/>
          </a:xfrm>
        </p:spPr>
        <p:txBody>
          <a:bodyPr/>
          <a:lstStyle/>
          <a:p>
            <a:r>
              <a:rPr lang="en-US" dirty="0" smtClean="0"/>
              <a:t>We should always have functional product</a:t>
            </a:r>
          </a:p>
          <a:p>
            <a:endParaRPr lang="en-US" dirty="0"/>
          </a:p>
          <a:p>
            <a:r>
              <a:rPr lang="en-US" dirty="0" smtClean="0"/>
              <a:t>Shorter lead times</a:t>
            </a:r>
          </a:p>
          <a:p>
            <a:endParaRPr lang="en-US" dirty="0"/>
          </a:p>
          <a:p>
            <a:r>
              <a:rPr lang="en-US" dirty="0" smtClean="0"/>
              <a:t>Decreased project risk</a:t>
            </a:r>
          </a:p>
          <a:p>
            <a:endParaRPr lang="en-US" dirty="0"/>
          </a:p>
          <a:p>
            <a:r>
              <a:rPr lang="en-US" dirty="0" smtClean="0"/>
              <a:t>Constant sustainable phase (the work load of the teams)</a:t>
            </a:r>
          </a:p>
          <a:p>
            <a:endParaRPr lang="en-US" dirty="0"/>
          </a:p>
          <a:p>
            <a:r>
              <a:rPr lang="en-US" dirty="0" smtClean="0"/>
              <a:t>Higher efficiency of the team</a:t>
            </a:r>
          </a:p>
          <a:p>
            <a:endParaRPr lang="en-US" dirty="0"/>
          </a:p>
          <a:p>
            <a:r>
              <a:rPr lang="en-US" dirty="0" smtClean="0"/>
              <a:t>High flexibility for the scope changes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069">
              <a:lnSpc>
                <a:spcPct val="100000"/>
              </a:lnSpc>
            </a:pPr>
            <a:fld id="{BDF16F34-6540-4C08-9D8B-DEC95D224B7C}" type="slidenum">
              <a:rPr lang="en-GB" sz="900" smtClean="0">
                <a:latin typeface="Verdana"/>
                <a:cs typeface="Verdana"/>
              </a:rPr>
              <a:t>3</a:t>
            </a:fld>
            <a:endParaRPr lang="en-GB"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03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0207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0"/>
            <a:ext cx="6553200" cy="67093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did we do?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2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209800"/>
            <a:ext cx="6629400" cy="1447800"/>
          </a:xfrm>
        </p:spPr>
        <p:txBody>
          <a:bodyPr/>
          <a:lstStyle/>
          <a:p>
            <a:r>
              <a:rPr lang="en-US" sz="4800" dirty="0" smtClean="0"/>
              <a:t>STARTING POINT</a:t>
            </a:r>
          </a:p>
        </p:txBody>
      </p:sp>
      <p:pic>
        <p:nvPicPr>
          <p:cNvPr id="3" name="Picture 2" descr="AA0392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28" y="710651"/>
            <a:ext cx="3038957" cy="2090998"/>
          </a:xfrm>
          <a:prstGeom prst="rect">
            <a:avLst/>
          </a:prstGeom>
        </p:spPr>
      </p:pic>
      <p:pic>
        <p:nvPicPr>
          <p:cNvPr id="4" name="Picture 3" descr="AA0538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57" y="3810701"/>
            <a:ext cx="3121256" cy="2100142"/>
          </a:xfrm>
          <a:prstGeom prst="rect">
            <a:avLst/>
          </a:prstGeom>
        </p:spPr>
      </p:pic>
      <p:pic>
        <p:nvPicPr>
          <p:cNvPr id="5" name="Picture 4" descr="BU00525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8" y="3544665"/>
            <a:ext cx="3121256" cy="27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028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4382789" cy="614409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209800"/>
            <a:ext cx="6629400" cy="1447800"/>
          </a:xfrm>
        </p:spPr>
        <p:txBody>
          <a:bodyPr/>
          <a:lstStyle/>
          <a:p>
            <a:r>
              <a:rPr lang="en-US" sz="4800" dirty="0" smtClean="0"/>
              <a:t>METHODOLOGY</a:t>
            </a:r>
          </a:p>
          <a:p>
            <a:r>
              <a:rPr lang="en-US" sz="4800" dirty="0" smtClean="0"/>
              <a:t>SCRUM / KANBAN</a:t>
            </a:r>
            <a:endParaRPr lang="en-US" sz="4800" dirty="0"/>
          </a:p>
        </p:txBody>
      </p:sp>
      <p:pic>
        <p:nvPicPr>
          <p:cNvPr id="3" name="Picture 2" descr="AA0212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121256" cy="17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2590800"/>
            <a:ext cx="6629400" cy="1447800"/>
          </a:xfrm>
        </p:spPr>
        <p:txBody>
          <a:bodyPr/>
          <a:lstStyle/>
          <a:p>
            <a:r>
              <a:rPr lang="en-US" sz="4800" dirty="0" smtClean="0"/>
              <a:t>TEAM STRUCTURE</a:t>
            </a:r>
          </a:p>
          <a:p>
            <a:r>
              <a:rPr lang="en-US" sz="4800" dirty="0" smtClean="0"/>
              <a:t>COMPONENT OR FEATURE?</a:t>
            </a:r>
            <a:endParaRPr lang="en-US" sz="4800" dirty="0"/>
          </a:p>
        </p:txBody>
      </p:sp>
      <p:pic>
        <p:nvPicPr>
          <p:cNvPr id="3" name="Picture 2" descr="j02890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4800"/>
            <a:ext cx="3657600" cy="2407920"/>
          </a:xfrm>
          <a:prstGeom prst="rect">
            <a:avLst/>
          </a:prstGeom>
        </p:spPr>
      </p:pic>
      <p:pic>
        <p:nvPicPr>
          <p:cNvPr id="4" name="Picture 3" descr="j03096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2025325" cy="28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9200" y="4419600"/>
            <a:ext cx="6629400" cy="1447800"/>
          </a:xfrm>
        </p:spPr>
        <p:txBody>
          <a:bodyPr/>
          <a:lstStyle/>
          <a:p>
            <a:r>
              <a:rPr lang="en-US" sz="4800" dirty="0" smtClean="0"/>
              <a:t>STRUCTURAL CHANGES</a:t>
            </a:r>
          </a:p>
          <a:p>
            <a:endParaRPr lang="en-US" sz="4800" dirty="0" smtClean="0"/>
          </a:p>
          <a:p>
            <a:r>
              <a:rPr lang="en-US" sz="4800" dirty="0" smtClean="0"/>
              <a:t>ARCHITECTURE</a:t>
            </a:r>
          </a:p>
          <a:p>
            <a:r>
              <a:rPr lang="en-US" sz="4800" dirty="0" smtClean="0"/>
              <a:t>PROJECT MNGMT.</a:t>
            </a:r>
          </a:p>
          <a:p>
            <a:r>
              <a:rPr lang="en-US" sz="4800" dirty="0" smtClean="0"/>
              <a:t>PRODUCT MNGMT.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189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"/>
            <a:ext cx="6414585" cy="4255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953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THEN SOMETHING VERY UNEXPECTED HAPPENED!!!!!!!!!!!!!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5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G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6CDD98409194FB2876A35F139745F" ma:contentTypeVersion="0" ma:contentTypeDescription="Create a new document." ma:contentTypeScope="" ma:versionID="ae66f1ca045853c23ffea991cde84136">
  <xsd:schema xmlns:xsd="http://www.w3.org/2001/XMLSchema" xmlns:xs="http://www.w3.org/2001/XMLSchema" xmlns:p="http://schemas.microsoft.com/office/2006/metadata/properties" xmlns:ns2="4682ee4b-5ed8-4a6a-913f-c074cc840814" targetNamespace="http://schemas.microsoft.com/office/2006/metadata/properties" ma:root="true" ma:fieldsID="ce1358bc8c422dcaaf8362f23ace22ca" ns2:_="">
    <xsd:import namespace="4682ee4b-5ed8-4a6a-913f-c074cc8408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2ee4b-5ed8-4a6a-913f-c074cc8408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82ee4b-5ed8-4a6a-913f-c074cc840814">SPFILE-136-6</_dlc_DocId>
    <_dlc_DocIdUrl xmlns="4682ee4b-5ed8-4a6a-913f-c074cc840814">
      <Url>https://portal.cz.avg.com/other/Brand Site/_layouts/DocIdRedir.aspx?ID=SPFILE-136-6</Url>
      <Description>SPFILE-136-6</Description>
    </_dlc_DocIdUrl>
  </documentManagement>
</p:properties>
</file>

<file path=customXml/itemProps1.xml><?xml version="1.0" encoding="utf-8"?>
<ds:datastoreItem xmlns:ds="http://schemas.openxmlformats.org/officeDocument/2006/customXml" ds:itemID="{57374FB4-019A-409E-91D8-9C32E5BB9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2ee4b-5ed8-4a6a-913f-c074cc840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BA4BD-D6BA-4B5F-A4A9-E56550EED3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653006F-1733-408F-AF90-50A9F165CC8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C215D2-3076-4A72-A7A5-52E9B0A9F571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4682ee4b-5ed8-4a6a-913f-c074cc8408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AVG PowerPoint Template.potx</Template>
  <TotalTime>275</TotalTime>
  <Words>315</Words>
  <Application>Microsoft Macintosh PowerPoint</Application>
  <PresentationFormat>On-screen Show (4:3)</PresentationFormat>
  <Paragraphs>88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AVG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 Svec</dc:creator>
  <cp:lastModifiedBy>Kari Penttila</cp:lastModifiedBy>
  <cp:revision>133</cp:revision>
  <dcterms:created xsi:type="dcterms:W3CDTF">2013-03-08T21:42:34Z</dcterms:created>
  <dcterms:modified xsi:type="dcterms:W3CDTF">2013-09-25T14:33:41Z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0x010100B266CDD98409194FB2876A35F139745F</vt:lpwstr>
  </property>
  <property fmtid="{D5CDD505-2E9C-101B-9397-08002B2CF9AE}" pid="3" name="_dlc_DocIdItemGuid">
    <vt:lpwstr>e33fc303-2d29-4f5f-a400-b053b8209203</vt:lpwstr>
  </property>
</Properties>
</file>